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</p:sldMasterIdLst>
  <p:notesMasterIdLst>
    <p:notesMasterId r:id="rId17"/>
  </p:notesMasterIdLst>
  <p:sldIdLst>
    <p:sldId id="258" r:id="rId2"/>
    <p:sldId id="281" r:id="rId3"/>
    <p:sldId id="283" r:id="rId4"/>
    <p:sldId id="284" r:id="rId5"/>
    <p:sldId id="285" r:id="rId6"/>
    <p:sldId id="286" r:id="rId7"/>
    <p:sldId id="290" r:id="rId8"/>
    <p:sldId id="287" r:id="rId9"/>
    <p:sldId id="288" r:id="rId10"/>
    <p:sldId id="289" r:id="rId11"/>
    <p:sldId id="291" r:id="rId12"/>
    <p:sldId id="292" r:id="rId13"/>
    <p:sldId id="293" r:id="rId14"/>
    <p:sldId id="294" r:id="rId15"/>
    <p:sldId id="282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754"/>
    <a:srgbClr val="75C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820A49-6A38-4337-87C5-05670AC496BA}">
  <a:tblStyle styleId="{AA820A49-6A38-4337-87C5-05670AC496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8460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8b73f124fe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8b73f124fe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162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91fdeb162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91fdeb162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657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91fdeb162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91fdeb162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71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91fdeb162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91fdeb162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080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g96968757e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0" name="Google Shape;2110;g96968757e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78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6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7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77" name="Google Shape;77;p7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7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1"/>
          </p:nvPr>
        </p:nvSpPr>
        <p:spPr>
          <a:xfrm>
            <a:off x="714125" y="1389600"/>
            <a:ext cx="7715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title"/>
          </p:nvPr>
        </p:nvSpPr>
        <p:spPr>
          <a:xfrm>
            <a:off x="808950" y="690975"/>
            <a:ext cx="7526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7EC1B7-2BE4-4053-87F6-1B0D1E300408}"/>
              </a:ext>
            </a:extLst>
          </p:cNvPr>
          <p:cNvSpPr txBox="1"/>
          <p:nvPr userDrawn="1"/>
        </p:nvSpPr>
        <p:spPr>
          <a:xfrm>
            <a:off x="2295521" y="4853286"/>
            <a:ext cx="5977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200" b="1" dirty="0">
                <a:solidFill>
                  <a:srgbClr val="002060"/>
                </a:solidFill>
                <a:cs typeface="B Nazanin" panose="00000400000000000000" pitchFamily="2" charset="-78"/>
              </a:rPr>
              <a:t>سفیران سلامت تهران در شبکه های اجتماعی     </a:t>
            </a:r>
            <a:r>
              <a:rPr lang="en-US" sz="1200" b="1" dirty="0">
                <a:solidFill>
                  <a:srgbClr val="002060"/>
                </a:solidFill>
              </a:rPr>
              <a:t>@</a:t>
            </a:r>
            <a:r>
              <a:rPr lang="en-US" sz="1200" dirty="0">
                <a:solidFill>
                  <a:srgbClr val="002060"/>
                </a:solidFill>
              </a:rPr>
              <a:t>afiranesalamatetehran</a:t>
            </a:r>
            <a:endParaRPr lang="fa-IR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accent3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3"/>
          <p:cNvGrpSpPr/>
          <p:nvPr/>
        </p:nvGrpSpPr>
        <p:grpSpPr>
          <a:xfrm>
            <a:off x="0" y="0"/>
            <a:ext cx="9143925" cy="5143494"/>
            <a:chOff x="0" y="0"/>
            <a:chExt cx="9143925" cy="5143494"/>
          </a:xfrm>
        </p:grpSpPr>
        <p:sp>
          <p:nvSpPr>
            <p:cNvPr id="121" name="Google Shape;121;p13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5708596" y="1309135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8568109" y="617165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3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1319625" y="16806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"/>
          </p:nvPr>
        </p:nvSpPr>
        <p:spPr>
          <a:xfrm>
            <a:off x="1319613" y="2159175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 sz="1400">
                <a:solidFill>
                  <a:srgbClr val="100B6D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3545715" y="1879725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3"/>
          </p:nvPr>
        </p:nvSpPr>
        <p:spPr>
          <a:xfrm>
            <a:off x="1319625" y="29199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4"/>
          </p:nvPr>
        </p:nvSpPr>
        <p:spPr>
          <a:xfrm>
            <a:off x="1319613" y="3398400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 sz="1400">
                <a:solidFill>
                  <a:srgbClr val="100B6D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5"/>
          </p:nvPr>
        </p:nvSpPr>
        <p:spPr>
          <a:xfrm>
            <a:off x="5552776" y="29199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6"/>
          </p:nvPr>
        </p:nvSpPr>
        <p:spPr>
          <a:xfrm>
            <a:off x="5552788" y="3398400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 sz="1400">
                <a:solidFill>
                  <a:srgbClr val="100B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7"/>
          </p:nvPr>
        </p:nvSpPr>
        <p:spPr>
          <a:xfrm>
            <a:off x="5552776" y="1680675"/>
            <a:ext cx="2273700" cy="6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8"/>
          </p:nvPr>
        </p:nvSpPr>
        <p:spPr>
          <a:xfrm>
            <a:off x="5552788" y="2159175"/>
            <a:ext cx="22737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 sz="1400">
                <a:solidFill>
                  <a:srgbClr val="100B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0B6D"/>
              </a:buClr>
              <a:buSzPts val="1400"/>
              <a:buNone/>
              <a:defRPr>
                <a:solidFill>
                  <a:srgbClr val="100B6D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9"/>
          </p:nvPr>
        </p:nvSpPr>
        <p:spPr>
          <a:xfrm>
            <a:off x="804000" y="690975"/>
            <a:ext cx="75381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13" hasCustomPrompt="1"/>
          </p:nvPr>
        </p:nvSpPr>
        <p:spPr>
          <a:xfrm>
            <a:off x="3545715" y="31321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7715" y="31321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7715" y="1879738"/>
            <a:ext cx="902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CUSTOM">
    <p:bg>
      <p:bgPr>
        <a:solidFill>
          <a:schemeClr val="accent6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4"/>
          <p:cNvGrpSpPr/>
          <p:nvPr/>
        </p:nvGrpSpPr>
        <p:grpSpPr>
          <a:xfrm>
            <a:off x="-42754" y="-108607"/>
            <a:ext cx="9229458" cy="4849055"/>
            <a:chOff x="-85458" y="304454"/>
            <a:chExt cx="9229458" cy="4849055"/>
          </a:xfrm>
        </p:grpSpPr>
        <p:sp>
          <p:nvSpPr>
            <p:cNvPr id="279" name="Google Shape;279;p24"/>
            <p:cNvSpPr/>
            <p:nvPr/>
          </p:nvSpPr>
          <p:spPr>
            <a:xfrm>
              <a:off x="5708671" y="1319150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-85458" y="304454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8597147" y="806026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24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bg>
      <p:bgPr>
        <a:solidFill>
          <a:schemeClr val="accent3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29"/>
          <p:cNvGrpSpPr/>
          <p:nvPr/>
        </p:nvGrpSpPr>
        <p:grpSpPr>
          <a:xfrm>
            <a:off x="0" y="0"/>
            <a:ext cx="9143950" cy="4992207"/>
            <a:chOff x="0" y="0"/>
            <a:chExt cx="9143950" cy="4992207"/>
          </a:xfrm>
        </p:grpSpPr>
        <p:sp>
          <p:nvSpPr>
            <p:cNvPr id="326" name="Google Shape;326;p29"/>
            <p:cNvSpPr/>
            <p:nvPr/>
          </p:nvSpPr>
          <p:spPr>
            <a:xfrm>
              <a:off x="1822871" y="4686018"/>
              <a:ext cx="545784" cy="306189"/>
            </a:xfrm>
            <a:custGeom>
              <a:avLst/>
              <a:gdLst/>
              <a:ahLst/>
              <a:cxnLst/>
              <a:rect l="l" t="t" r="r" b="b"/>
              <a:pathLst>
                <a:path w="5756" h="3827" extrusionOk="0">
                  <a:moveTo>
                    <a:pt x="3310" y="0"/>
                  </a:moveTo>
                  <a:cubicBezTo>
                    <a:pt x="3056" y="0"/>
                    <a:pt x="2762" y="31"/>
                    <a:pt x="2477" y="93"/>
                  </a:cubicBezTo>
                  <a:cubicBezTo>
                    <a:pt x="996" y="417"/>
                    <a:pt x="1" y="1512"/>
                    <a:pt x="224" y="2507"/>
                  </a:cubicBezTo>
                  <a:cubicBezTo>
                    <a:pt x="386" y="3310"/>
                    <a:pt x="1320" y="3827"/>
                    <a:pt x="2438" y="3827"/>
                  </a:cubicBezTo>
                  <a:cubicBezTo>
                    <a:pt x="2701" y="3827"/>
                    <a:pt x="2986" y="3788"/>
                    <a:pt x="3279" y="3726"/>
                  </a:cubicBezTo>
                  <a:cubicBezTo>
                    <a:pt x="4753" y="3402"/>
                    <a:pt x="5756" y="2315"/>
                    <a:pt x="5524" y="1319"/>
                  </a:cubicBezTo>
                  <a:cubicBezTo>
                    <a:pt x="5331" y="509"/>
                    <a:pt x="4437" y="0"/>
                    <a:pt x="3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46081" y="2777481"/>
              <a:ext cx="1898391" cy="2162923"/>
            </a:xfrm>
            <a:custGeom>
              <a:avLst/>
              <a:gdLst/>
              <a:ahLst/>
              <a:cxnLst/>
              <a:rect l="l" t="t" r="r" b="b"/>
              <a:pathLst>
                <a:path w="20021" h="27034" extrusionOk="0">
                  <a:moveTo>
                    <a:pt x="7329" y="1"/>
                  </a:moveTo>
                  <a:cubicBezTo>
                    <a:pt x="5046" y="1"/>
                    <a:pt x="2893" y="1127"/>
                    <a:pt x="1736" y="3148"/>
                  </a:cubicBezTo>
                  <a:cubicBezTo>
                    <a:pt x="0" y="6142"/>
                    <a:pt x="1088" y="9999"/>
                    <a:pt x="4112" y="11990"/>
                  </a:cubicBezTo>
                  <a:cubicBezTo>
                    <a:pt x="2700" y="13563"/>
                    <a:pt x="1859" y="15654"/>
                    <a:pt x="1859" y="17969"/>
                  </a:cubicBezTo>
                  <a:cubicBezTo>
                    <a:pt x="1859" y="22983"/>
                    <a:pt x="5910" y="27034"/>
                    <a:pt x="10955" y="27034"/>
                  </a:cubicBezTo>
                  <a:cubicBezTo>
                    <a:pt x="15970" y="27034"/>
                    <a:pt x="20020" y="22983"/>
                    <a:pt x="20020" y="17969"/>
                  </a:cubicBezTo>
                  <a:cubicBezTo>
                    <a:pt x="20020" y="13988"/>
                    <a:pt x="17482" y="10609"/>
                    <a:pt x="13918" y="9359"/>
                  </a:cubicBezTo>
                  <a:cubicBezTo>
                    <a:pt x="15198" y="6366"/>
                    <a:pt x="13949" y="2732"/>
                    <a:pt x="10894" y="965"/>
                  </a:cubicBezTo>
                  <a:cubicBezTo>
                    <a:pt x="9767" y="325"/>
                    <a:pt x="8548" y="1"/>
                    <a:pt x="7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0" y="0"/>
              <a:ext cx="5044614" cy="2826425"/>
            </a:xfrm>
            <a:custGeom>
              <a:avLst/>
              <a:gdLst/>
              <a:ahLst/>
              <a:cxnLst/>
              <a:rect l="l" t="t" r="r" b="b"/>
              <a:pathLst>
                <a:path w="53202" h="35327" extrusionOk="0">
                  <a:moveTo>
                    <a:pt x="0" y="0"/>
                  </a:moveTo>
                  <a:lnTo>
                    <a:pt x="0" y="35326"/>
                  </a:lnTo>
                  <a:cubicBezTo>
                    <a:pt x="18037" y="21440"/>
                    <a:pt x="1574" y="15237"/>
                    <a:pt x="6720" y="6720"/>
                  </a:cubicBezTo>
                  <a:cubicBezTo>
                    <a:pt x="8872" y="3086"/>
                    <a:pt x="11480" y="2060"/>
                    <a:pt x="13794" y="2060"/>
                  </a:cubicBezTo>
                  <a:cubicBezTo>
                    <a:pt x="16880" y="2060"/>
                    <a:pt x="19418" y="3989"/>
                    <a:pt x="19418" y="3989"/>
                  </a:cubicBezTo>
                  <a:cubicBezTo>
                    <a:pt x="24464" y="7136"/>
                    <a:pt x="29286" y="8263"/>
                    <a:pt x="33591" y="8263"/>
                  </a:cubicBezTo>
                  <a:cubicBezTo>
                    <a:pt x="45163" y="8263"/>
                    <a:pt x="53202" y="0"/>
                    <a:pt x="53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5708621" y="985220"/>
              <a:ext cx="3435329" cy="3834359"/>
            </a:xfrm>
            <a:custGeom>
              <a:avLst/>
              <a:gdLst/>
              <a:ahLst/>
              <a:cxnLst/>
              <a:rect l="l" t="t" r="r" b="b"/>
              <a:pathLst>
                <a:path w="36230" h="47925" extrusionOk="0">
                  <a:moveTo>
                    <a:pt x="29063" y="0"/>
                  </a:moveTo>
                  <a:cubicBezTo>
                    <a:pt x="23562" y="0"/>
                    <a:pt x="18586" y="2700"/>
                    <a:pt x="15886" y="7653"/>
                  </a:cubicBezTo>
                  <a:cubicBezTo>
                    <a:pt x="14628" y="10029"/>
                    <a:pt x="13988" y="12668"/>
                    <a:pt x="15207" y="15206"/>
                  </a:cubicBezTo>
                  <a:cubicBezTo>
                    <a:pt x="15816" y="16487"/>
                    <a:pt x="16811" y="17551"/>
                    <a:pt x="17552" y="18770"/>
                  </a:cubicBezTo>
                  <a:cubicBezTo>
                    <a:pt x="18972" y="21154"/>
                    <a:pt x="18393" y="24009"/>
                    <a:pt x="16750" y="26169"/>
                  </a:cubicBezTo>
                  <a:cubicBezTo>
                    <a:pt x="14242" y="29448"/>
                    <a:pt x="11025" y="28483"/>
                    <a:pt x="7716" y="29988"/>
                  </a:cubicBezTo>
                  <a:cubicBezTo>
                    <a:pt x="5309" y="31114"/>
                    <a:pt x="3380" y="33112"/>
                    <a:pt x="2223" y="35488"/>
                  </a:cubicBezTo>
                  <a:cubicBezTo>
                    <a:pt x="1289" y="37386"/>
                    <a:pt x="741" y="39477"/>
                    <a:pt x="456" y="41599"/>
                  </a:cubicBezTo>
                  <a:cubicBezTo>
                    <a:pt x="386" y="42108"/>
                    <a:pt x="1" y="47925"/>
                    <a:pt x="356" y="47925"/>
                  </a:cubicBezTo>
                  <a:lnTo>
                    <a:pt x="36230" y="47925"/>
                  </a:lnTo>
                  <a:lnTo>
                    <a:pt x="36230" y="1350"/>
                  </a:lnTo>
                  <a:cubicBezTo>
                    <a:pt x="36230" y="772"/>
                    <a:pt x="31122" y="93"/>
                    <a:pt x="30698" y="62"/>
                  </a:cubicBezTo>
                  <a:cubicBezTo>
                    <a:pt x="30158" y="0"/>
                    <a:pt x="29610" y="0"/>
                    <a:pt x="29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8563672" y="367709"/>
              <a:ext cx="353394" cy="437081"/>
            </a:xfrm>
            <a:custGeom>
              <a:avLst/>
              <a:gdLst/>
              <a:ahLst/>
              <a:cxnLst/>
              <a:rect l="l" t="t" r="r" b="b"/>
              <a:pathLst>
                <a:path w="3727" h="5463" extrusionOk="0">
                  <a:moveTo>
                    <a:pt x="1859" y="1"/>
                  </a:moveTo>
                  <a:cubicBezTo>
                    <a:pt x="833" y="1"/>
                    <a:pt x="0" y="1220"/>
                    <a:pt x="0" y="2732"/>
                  </a:cubicBezTo>
                  <a:cubicBezTo>
                    <a:pt x="0" y="4244"/>
                    <a:pt x="833" y="5463"/>
                    <a:pt x="1859" y="5463"/>
                  </a:cubicBezTo>
                  <a:cubicBezTo>
                    <a:pt x="2893" y="5463"/>
                    <a:pt x="3726" y="4244"/>
                    <a:pt x="3726" y="2732"/>
                  </a:cubicBezTo>
                  <a:cubicBezTo>
                    <a:pt x="3726" y="1220"/>
                    <a:pt x="2893" y="1"/>
                    <a:pt x="1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29"/>
          <p:cNvSpPr/>
          <p:nvPr/>
        </p:nvSpPr>
        <p:spPr>
          <a:xfrm>
            <a:off x="453767" y="323921"/>
            <a:ext cx="8236416" cy="4495659"/>
          </a:xfrm>
          <a:custGeom>
            <a:avLst/>
            <a:gdLst/>
            <a:ahLst/>
            <a:cxnLst/>
            <a:rect l="l" t="t" r="r" b="b"/>
            <a:pathLst>
              <a:path w="81107" h="53558" extrusionOk="0">
                <a:moveTo>
                  <a:pt x="1096" y="1"/>
                </a:moveTo>
                <a:cubicBezTo>
                  <a:pt x="517" y="1"/>
                  <a:pt x="0" y="487"/>
                  <a:pt x="0" y="1096"/>
                </a:cubicBezTo>
                <a:lnTo>
                  <a:pt x="0" y="52462"/>
                </a:lnTo>
                <a:cubicBezTo>
                  <a:pt x="0" y="53071"/>
                  <a:pt x="517" y="53557"/>
                  <a:pt x="1096" y="53557"/>
                </a:cubicBezTo>
                <a:lnTo>
                  <a:pt x="80011" y="53557"/>
                </a:lnTo>
                <a:cubicBezTo>
                  <a:pt x="80620" y="53557"/>
                  <a:pt x="81106" y="53071"/>
                  <a:pt x="81106" y="52462"/>
                </a:cubicBezTo>
                <a:lnTo>
                  <a:pt x="81106" y="1096"/>
                </a:lnTo>
                <a:cubicBezTo>
                  <a:pt x="81106" y="487"/>
                  <a:pt x="80620" y="1"/>
                  <a:pt x="800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125" y="538575"/>
            <a:ext cx="76800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25" y="1779325"/>
            <a:ext cx="7715700" cy="27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01C8E1-47D3-43BA-9AFD-97E75353C5F9}"/>
              </a:ext>
            </a:extLst>
          </p:cNvPr>
          <p:cNvSpPr txBox="1"/>
          <p:nvPr userDrawn="1"/>
        </p:nvSpPr>
        <p:spPr>
          <a:xfrm>
            <a:off x="2295521" y="4853286"/>
            <a:ext cx="5977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1200" b="1" dirty="0">
                <a:solidFill>
                  <a:srgbClr val="002060"/>
                </a:solidFill>
                <a:cs typeface="B Nazanin" panose="00000400000000000000" pitchFamily="2" charset="-78"/>
              </a:rPr>
              <a:t>سفیران سلامت تهران در شبکه های اجتماعی     </a:t>
            </a:r>
            <a:r>
              <a:rPr lang="en-US" sz="1200" b="1" dirty="0">
                <a:solidFill>
                  <a:srgbClr val="002060"/>
                </a:solidFill>
              </a:rPr>
              <a:t>@</a:t>
            </a:r>
            <a:r>
              <a:rPr lang="en-US" sz="1200" b="0" dirty="0">
                <a:solidFill>
                  <a:srgbClr val="002060"/>
                </a:solidFill>
              </a:rPr>
              <a:t>s</a:t>
            </a:r>
            <a:r>
              <a:rPr lang="en-US" sz="1200" dirty="0">
                <a:solidFill>
                  <a:srgbClr val="002060"/>
                </a:solidFill>
              </a:rPr>
              <a:t>afiranesalamatetehran</a:t>
            </a:r>
            <a:endParaRPr lang="fa-IR" sz="1200" dirty="0">
              <a:solidFill>
                <a:srgbClr val="00206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  <p:sldLayoutId id="2147483670" r:id="rId4"/>
    <p:sldLayoutId id="21474836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0145D2A-D973-4DEE-8653-4F0F8088A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2" y="317756"/>
            <a:ext cx="3871314" cy="45102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70E72A-1507-459E-BE4D-996058DD7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54" y="460543"/>
            <a:ext cx="579642" cy="57964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F3CFA0C-3935-478D-B766-864956DE844F}"/>
              </a:ext>
            </a:extLst>
          </p:cNvPr>
          <p:cNvSpPr txBox="1"/>
          <p:nvPr/>
        </p:nvSpPr>
        <p:spPr>
          <a:xfrm>
            <a:off x="4954456" y="1156285"/>
            <a:ext cx="307937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>
                <a:solidFill>
                  <a:srgbClr val="00206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دانشگاه علوم پزشکی و خدمات بهداشتی درمانی تهران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A22670-2189-40E5-B58A-FDE9B1B538FB}"/>
              </a:ext>
            </a:extLst>
          </p:cNvPr>
          <p:cNvSpPr txBox="1"/>
          <p:nvPr/>
        </p:nvSpPr>
        <p:spPr>
          <a:xfrm>
            <a:off x="4981350" y="1528989"/>
            <a:ext cx="307937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000" dirty="0">
                <a:solidFill>
                  <a:srgbClr val="00206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معاونت بهداشت- دانشکده مجازی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1C4767-7F57-4087-B759-7B3B3B492D83}"/>
              </a:ext>
            </a:extLst>
          </p:cNvPr>
          <p:cNvSpPr txBox="1"/>
          <p:nvPr/>
        </p:nvSpPr>
        <p:spPr>
          <a:xfrm>
            <a:off x="4855466" y="2212182"/>
            <a:ext cx="3355620" cy="8617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2500" dirty="0">
                <a:solidFill>
                  <a:srgbClr val="75C62C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مجموعه آموزشی </a:t>
            </a:r>
            <a:br>
              <a:rPr lang="fa-IR" sz="2500" dirty="0">
                <a:solidFill>
                  <a:srgbClr val="75C62C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</a:br>
            <a:r>
              <a:rPr lang="fa-IR" sz="2500" dirty="0">
                <a:solidFill>
                  <a:srgbClr val="75C62C"/>
                </a:solidFill>
                <a:latin typeface="IranNastaliq" panose="02020505000000020003" pitchFamily="18" charset="0"/>
                <a:cs typeface="B Titr" panose="00000700000000000000" pitchFamily="2" charset="-78"/>
              </a:rPr>
              <a:t>هر خانه، یک پایگاه سلامت</a:t>
            </a:r>
            <a:endParaRPr lang="en-US" sz="2500" dirty="0">
              <a:solidFill>
                <a:srgbClr val="75C62C"/>
              </a:solidFill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B38C773D-2B9A-4B24-91E2-F61A9C474EF1}"/>
              </a:ext>
            </a:extLst>
          </p:cNvPr>
          <p:cNvSpPr txBox="1">
            <a:spLocks/>
          </p:cNvSpPr>
          <p:nvPr/>
        </p:nvSpPr>
        <p:spPr>
          <a:xfrm>
            <a:off x="4416552" y="3514813"/>
            <a:ext cx="4154778" cy="1168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               </a:t>
            </a:r>
            <a:r>
              <a:rPr lang="fa-IR" sz="1600" b="1" dirty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این قسمت : </a:t>
            </a:r>
            <a:r>
              <a:rPr lang="fa-IR" sz="1600" b="1" dirty="0" smtClean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پای دیابتی  </a:t>
            </a:r>
            <a:endParaRPr lang="fa-IR" sz="1600" b="1" dirty="0">
              <a:solidFill>
                <a:srgbClr val="1C2754"/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                 </a:t>
            </a:r>
            <a:r>
              <a:rPr lang="fa-IR" sz="1600" b="1" dirty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مدرس: </a:t>
            </a:r>
            <a:r>
              <a:rPr lang="fa-IR" sz="1600" b="1" dirty="0" smtClean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معصومه قشقائی</a:t>
            </a:r>
            <a:endParaRPr lang="fa-IR" sz="1600" b="1" dirty="0">
              <a:solidFill>
                <a:srgbClr val="1C2754"/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               </a:t>
            </a:r>
            <a:r>
              <a:rPr lang="fa-IR" sz="1600" b="1" dirty="0" smtClean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گروه</a:t>
            </a:r>
            <a:r>
              <a:rPr lang="en-US" sz="1600" b="1" dirty="0" smtClean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:</a:t>
            </a:r>
            <a:r>
              <a:rPr lang="fa-IR" sz="1600" b="1" dirty="0" smtClean="0">
                <a:solidFill>
                  <a:srgbClr val="1C2754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پیشگیری و کنترل بیماریهای غیرواگیر</a:t>
            </a:r>
            <a:endParaRPr lang="fa-IR" sz="1600" b="1" dirty="0">
              <a:solidFill>
                <a:srgbClr val="1C2754"/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28" y="1506513"/>
            <a:ext cx="899238" cy="1607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6" y="343759"/>
            <a:ext cx="5753599" cy="446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4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2" y="1088702"/>
            <a:ext cx="1078326" cy="2603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618767"/>
            <a:ext cx="4681127" cy="40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93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82" y="1175656"/>
            <a:ext cx="928563" cy="2478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" y="323134"/>
            <a:ext cx="5183890" cy="448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17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18" y="330009"/>
            <a:ext cx="4131988" cy="45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39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2" y="1299412"/>
            <a:ext cx="3769335" cy="2103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14" y="304373"/>
            <a:ext cx="2945051" cy="44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32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ontent Placeholder 3">
            <a:extLst>
              <a:ext uri="{FF2B5EF4-FFF2-40B4-BE49-F238E27FC236}">
                <a16:creationId xmlns:a16="http://schemas.microsoft.com/office/drawing/2014/main" id="{E5C170D6-5513-479D-945F-20C8452E3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4" y="542475"/>
            <a:ext cx="3669030" cy="4058550"/>
          </a:xfrm>
          <a:prstGeom prst="rect">
            <a:avLst/>
          </a:prstGeom>
        </p:spPr>
      </p:pic>
      <p:sp>
        <p:nvSpPr>
          <p:cNvPr id="137" name="Title 1">
            <a:extLst>
              <a:ext uri="{FF2B5EF4-FFF2-40B4-BE49-F238E27FC236}">
                <a16:creationId xmlns:a16="http://schemas.microsoft.com/office/drawing/2014/main" id="{6426A804-1317-4899-AFDA-F363D3FDB0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21883" y="3209305"/>
            <a:ext cx="3449637" cy="1798638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solidFill>
                  <a:srgbClr val="1C2754"/>
                </a:solidFill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گروه آموزش و ارتقای سلامت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9B225910-0464-442A-9551-C64EA9703C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12" y="416319"/>
            <a:ext cx="813640" cy="813640"/>
          </a:xfrm>
          <a:prstGeom prst="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B20DE2BA-88D2-4D69-BECF-E1DCBA1539BC}"/>
              </a:ext>
            </a:extLst>
          </p:cNvPr>
          <p:cNvSpPr txBox="1"/>
          <p:nvPr/>
        </p:nvSpPr>
        <p:spPr>
          <a:xfrm>
            <a:off x="5107014" y="1256760"/>
            <a:ext cx="30793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دانشگاه علوم پزشکی و خدمات بهداشتی درمانی تهران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A68AA47-FEC8-4C41-B54B-7D721FC4EC33}"/>
              </a:ext>
            </a:extLst>
          </p:cNvPr>
          <p:cNvSpPr txBox="1"/>
          <p:nvPr/>
        </p:nvSpPr>
        <p:spPr>
          <a:xfrm>
            <a:off x="5138391" y="1718441"/>
            <a:ext cx="30793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dirty="0">
                <a:solidFill>
                  <a:srgbClr val="00206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معاونت بهداشت- دانشکده مجازی</a:t>
            </a: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A0912391-F2A6-47D1-90C3-B367087EAF1A}"/>
              </a:ext>
            </a:extLst>
          </p:cNvPr>
          <p:cNvSpPr txBox="1">
            <a:spLocks/>
          </p:cNvSpPr>
          <p:nvPr/>
        </p:nvSpPr>
        <p:spPr>
          <a:xfrm>
            <a:off x="4648585" y="2013562"/>
            <a:ext cx="3838221" cy="1799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000" dirty="0">
                <a:solidFill>
                  <a:srgbClr val="75C62C"/>
                </a:solidFill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سفیران سلامت تهران در شبکه های اجتماعی</a:t>
            </a:r>
            <a:r>
              <a:rPr lang="fa-IR" sz="3600" dirty="0">
                <a:solidFill>
                  <a:srgbClr val="75C62C"/>
                </a:solidFill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/>
            </a:r>
            <a:br>
              <a:rPr lang="fa-IR" sz="3600" dirty="0">
                <a:solidFill>
                  <a:srgbClr val="75C62C"/>
                </a:solidFill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</a:br>
            <a:r>
              <a:rPr lang="en-US" sz="2400" dirty="0">
                <a:solidFill>
                  <a:srgbClr val="75C62C"/>
                </a:solidFill>
                <a:latin typeface="+mn-lt"/>
                <a:ea typeface="+mn-ea"/>
                <a:cs typeface="+mn-cs"/>
              </a:rPr>
              <a:t>@safiranesalamatetehran</a:t>
            </a:r>
            <a:endParaRPr lang="fa-IR" sz="2400" dirty="0">
              <a:solidFill>
                <a:srgbClr val="75C62C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3" y="350635"/>
            <a:ext cx="4977636" cy="4475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9528" y="1464415"/>
            <a:ext cx="2653823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اهداف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مقدمه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اهمیت موضوع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2" y="343760"/>
            <a:ext cx="4561050" cy="2620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267" y="838773"/>
            <a:ext cx="3190088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800" dirty="0" smtClean="0">
                <a:cs typeface="B Titr" panose="00000700000000000000" pitchFamily="2" charset="-78"/>
              </a:rPr>
              <a:t>مبتلایان به دیابت چگونه باید زندگی کنند؟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رژیم غذایی مناسب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ورزش یا پیاده روی منظم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کاهش وزن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مصرف مرتب داروها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اندازه گیری قندخون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آشنایی با عوارض بیماری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cs typeface="B Nazanin" panose="00000400000000000000" pitchFamily="2" charset="-78"/>
              </a:rPr>
              <a:t>مراقبت از پاها</a:t>
            </a:r>
            <a:endParaRPr lang="fa-IR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7711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170" y="1306582"/>
            <a:ext cx="1615669" cy="2074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3" y="364385"/>
            <a:ext cx="4911449" cy="44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28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193" y="1003778"/>
            <a:ext cx="1092740" cy="2818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4" y="336884"/>
            <a:ext cx="5596402" cy="44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21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59" y="1038153"/>
            <a:ext cx="1106904" cy="2557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9" y="343759"/>
            <a:ext cx="5500149" cy="45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6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387" y="1086281"/>
            <a:ext cx="1018120" cy="2433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6" y="323134"/>
            <a:ext cx="5307647" cy="44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9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31" y="1448033"/>
            <a:ext cx="1181202" cy="2522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9" y="323134"/>
            <a:ext cx="5575776" cy="4489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6427" y="680644"/>
            <a:ext cx="19525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پای دیابتی</a:t>
            </a:r>
            <a:endParaRPr lang="fa-IR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3949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3" y="335286"/>
            <a:ext cx="5555152" cy="4456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52" y="761843"/>
            <a:ext cx="119644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24365"/>
      </p:ext>
    </p:extLst>
  </p:cSld>
  <p:clrMapOvr>
    <a:masterClrMapping/>
  </p:clrMapOvr>
</p:sld>
</file>

<file path=ppt/theme/theme1.xml><?xml version="1.0" encoding="utf-8"?>
<a:theme xmlns:a="http://schemas.openxmlformats.org/drawingml/2006/main" name="Child Center by Slidesgo">
  <a:themeElements>
    <a:clrScheme name="Custom 24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6D1D6B"/>
      </a:accent1>
      <a:accent2>
        <a:srgbClr val="C39AE4"/>
      </a:accent2>
      <a:accent3>
        <a:srgbClr val="B8F4FE"/>
      </a:accent3>
      <a:accent4>
        <a:srgbClr val="A3E0FE"/>
      </a:accent4>
      <a:accent5>
        <a:srgbClr val="A3E0FE"/>
      </a:accent5>
      <a:accent6>
        <a:srgbClr val="FFD965"/>
      </a:accent6>
      <a:hlink>
        <a:srgbClr val="BEE7E4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94</Words>
  <Application>Microsoft Office PowerPoint</Application>
  <PresentationFormat>On-screen Show (16:9)</PresentationFormat>
  <Paragraphs>22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 Nazanin</vt:lpstr>
      <vt:lpstr>B Titr</vt:lpstr>
      <vt:lpstr>IranNastaliq</vt:lpstr>
      <vt:lpstr>Quicksand</vt:lpstr>
      <vt:lpstr>Raleway</vt:lpstr>
      <vt:lpstr>Child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گروه آموزش و ارتقای سلامت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ms.shahamatnia</dc:creator>
  <cp:lastModifiedBy>k</cp:lastModifiedBy>
  <cp:revision>14</cp:revision>
  <dcterms:modified xsi:type="dcterms:W3CDTF">2020-11-04T20:06:50Z</dcterms:modified>
</cp:coreProperties>
</file>